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  <p:embeddedFont>
      <p:font typeface="Google Sans"/>
      <p:regular r:id="rId22"/>
      <p:bold r:id="rId23"/>
      <p:italic r:id="rId24"/>
      <p:boldItalic r:id="rId25"/>
    </p:embeddedFont>
    <p:embeddedFont>
      <p:font typeface="Roboto Light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22" Type="http://schemas.openxmlformats.org/officeDocument/2006/relationships/font" Target="fonts/GoogleSans-regular.fntdata"/><Relationship Id="rId21" Type="http://schemas.openxmlformats.org/officeDocument/2006/relationships/font" Target="fonts/Roboto-boldItalic.fntdata"/><Relationship Id="rId24" Type="http://schemas.openxmlformats.org/officeDocument/2006/relationships/font" Target="fonts/GoogleSans-italic.fntdata"/><Relationship Id="rId23" Type="http://schemas.openxmlformats.org/officeDocument/2006/relationships/font" Target="fonts/GoogleSans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Light-regular.fntdata"/><Relationship Id="rId25" Type="http://schemas.openxmlformats.org/officeDocument/2006/relationships/font" Target="fonts/GoogleSans-boldItalic.fntdata"/><Relationship Id="rId28" Type="http://schemas.openxmlformats.org/officeDocument/2006/relationships/font" Target="fonts/RobotoLight-italic.fntdata"/><Relationship Id="rId27" Type="http://schemas.openxmlformats.org/officeDocument/2006/relationships/font" Target="fonts/RobotoLigh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Ligh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Roboto-bold.fntdata"/><Relationship Id="rId1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d0eb0b58bb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d0eb0b58bb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d0eb0b5942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d0eb0b5942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d0eb0b5942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d0eb0b5942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d0eb0b58b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d0eb0b58b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d0eb0b58b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d0eb0b58b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d0eb0b58bb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d0eb0b58bb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d0eb0b58bb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d0eb0b58b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d0eb0b58b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d0eb0b58b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d0eb0b5942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d0eb0b5942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d0eb0b58bb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d0eb0b58bb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d0eb0b5942_1_3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d0eb0b5942_1_3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slide">
  <p:cSld name="CUSTOM_2_2">
    <p:bg>
      <p:bgPr>
        <a:solidFill>
          <a:srgbClr val="4285F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956075" y="1361850"/>
            <a:ext cx="6732000" cy="27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subTitle"/>
          </p:nvPr>
        </p:nvSpPr>
        <p:spPr>
          <a:xfrm>
            <a:off x="959986" y="822442"/>
            <a:ext cx="7555800" cy="4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 rtl="0">
              <a:spcBef>
                <a:spcPts val="120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120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120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120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120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120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120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1200"/>
              </a:spcBef>
              <a:spcAft>
                <a:spcPts val="1200"/>
              </a:spcAft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3" name="Google Shape;53;p13"/>
          <p:cNvSpPr/>
          <p:nvPr/>
        </p:nvSpPr>
        <p:spPr>
          <a:xfrm>
            <a:off x="247700" y="4572000"/>
            <a:ext cx="8751900" cy="31980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422858" y="1183109"/>
            <a:ext cx="8205900" cy="210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latin typeface="Google Sans"/>
                <a:ea typeface="Google Sans"/>
                <a:cs typeface="Google Sans"/>
                <a:sym typeface="Google Sans"/>
              </a:rPr>
              <a:t>[Project Name]</a:t>
            </a:r>
            <a:endParaRPr sz="4600"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59" name="Google Shape;59;p14"/>
          <p:cNvSpPr txBox="1"/>
          <p:nvPr/>
        </p:nvSpPr>
        <p:spPr>
          <a:xfrm>
            <a:off x="440189" y="2501378"/>
            <a:ext cx="8075700" cy="6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285F4"/>
                </a:solidFill>
                <a:latin typeface="Google Sans"/>
                <a:ea typeface="Google Sans"/>
                <a:cs typeface="Google Sans"/>
                <a:sym typeface="Google Sans"/>
              </a:rPr>
              <a:t>Date</a:t>
            </a:r>
            <a:endParaRPr>
              <a:solidFill>
                <a:srgbClr val="4285F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442775" y="3728500"/>
            <a:ext cx="2088900" cy="8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  <a:latin typeface="Roboto Light"/>
                <a:ea typeface="Roboto Light"/>
                <a:cs typeface="Roboto Light"/>
                <a:sym typeface="Roboto Light"/>
              </a:rPr>
              <a:t>Team</a:t>
            </a:r>
            <a:endParaRPr sz="1000">
              <a:solidFill>
                <a:srgbClr val="666666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  <a:latin typeface="Roboto Light"/>
                <a:ea typeface="Roboto Light"/>
                <a:cs typeface="Roboto Light"/>
                <a:sym typeface="Roboto Light"/>
              </a:rPr>
              <a:t>[Name]</a:t>
            </a:r>
            <a:br>
              <a:rPr lang="en" sz="1000">
                <a:solidFill>
                  <a:srgbClr val="666666"/>
                </a:solidFill>
                <a:latin typeface="Roboto Light"/>
                <a:ea typeface="Roboto Light"/>
                <a:cs typeface="Roboto Light"/>
                <a:sym typeface="Roboto Light"/>
              </a:rPr>
            </a:br>
            <a:r>
              <a:rPr lang="en" sz="1000">
                <a:solidFill>
                  <a:srgbClr val="666666"/>
                </a:solidFill>
                <a:latin typeface="Roboto Light"/>
                <a:ea typeface="Roboto Light"/>
                <a:cs typeface="Roboto Light"/>
                <a:sym typeface="Roboto Light"/>
              </a:rPr>
              <a:t>[Add names as necessary]</a:t>
            </a:r>
            <a:endParaRPr sz="1000">
              <a:solidFill>
                <a:srgbClr val="666666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666666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666666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/>
          <p:nvPr/>
        </p:nvSpPr>
        <p:spPr>
          <a:xfrm>
            <a:off x="228525" y="1837775"/>
            <a:ext cx="2039400" cy="27618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3"/>
          <p:cNvSpPr/>
          <p:nvPr/>
        </p:nvSpPr>
        <p:spPr>
          <a:xfrm>
            <a:off x="416850" y="946425"/>
            <a:ext cx="1657500" cy="16575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3"/>
          <p:cNvSpPr/>
          <p:nvPr/>
        </p:nvSpPr>
        <p:spPr>
          <a:xfrm>
            <a:off x="2393575" y="1837775"/>
            <a:ext cx="2039400" cy="27618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3"/>
          <p:cNvSpPr/>
          <p:nvPr/>
        </p:nvSpPr>
        <p:spPr>
          <a:xfrm>
            <a:off x="2581900" y="946425"/>
            <a:ext cx="1657500" cy="16575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3"/>
          <p:cNvSpPr/>
          <p:nvPr/>
        </p:nvSpPr>
        <p:spPr>
          <a:xfrm>
            <a:off x="4634825" y="1837775"/>
            <a:ext cx="2039400" cy="27618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3"/>
          <p:cNvSpPr/>
          <p:nvPr/>
        </p:nvSpPr>
        <p:spPr>
          <a:xfrm>
            <a:off x="4823150" y="946425"/>
            <a:ext cx="1657500" cy="16575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3"/>
          <p:cNvSpPr/>
          <p:nvPr/>
        </p:nvSpPr>
        <p:spPr>
          <a:xfrm>
            <a:off x="6876075" y="1837775"/>
            <a:ext cx="2039400" cy="27618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3"/>
          <p:cNvSpPr/>
          <p:nvPr/>
        </p:nvSpPr>
        <p:spPr>
          <a:xfrm>
            <a:off x="7064400" y="946425"/>
            <a:ext cx="1657500" cy="16575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3"/>
          <p:cNvSpPr txBox="1"/>
          <p:nvPr/>
        </p:nvSpPr>
        <p:spPr>
          <a:xfrm>
            <a:off x="355641" y="1505617"/>
            <a:ext cx="1779900" cy="5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5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rPr>
              <a:t>Point 1</a:t>
            </a:r>
            <a:endParaRPr sz="1500">
              <a:solidFill>
                <a:srgbClr val="FFFFFF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35" name="Google Shape;135;p23"/>
          <p:cNvSpPr txBox="1"/>
          <p:nvPr/>
        </p:nvSpPr>
        <p:spPr>
          <a:xfrm>
            <a:off x="2510112" y="1505617"/>
            <a:ext cx="1779900" cy="5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5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rPr>
              <a:t>Point 2</a:t>
            </a:r>
            <a:endParaRPr sz="1500">
              <a:solidFill>
                <a:srgbClr val="FFFFFF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36" name="Google Shape;136;p23"/>
          <p:cNvSpPr txBox="1"/>
          <p:nvPr/>
        </p:nvSpPr>
        <p:spPr>
          <a:xfrm>
            <a:off x="4764583" y="1505617"/>
            <a:ext cx="1779900" cy="5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5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rPr>
              <a:t>Point 3</a:t>
            </a:r>
            <a:endParaRPr sz="1500">
              <a:solidFill>
                <a:srgbClr val="FFFFFF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37" name="Google Shape;137;p23"/>
          <p:cNvSpPr txBox="1"/>
          <p:nvPr/>
        </p:nvSpPr>
        <p:spPr>
          <a:xfrm>
            <a:off x="7003343" y="1505617"/>
            <a:ext cx="1779600" cy="5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rPr>
              <a:t>Point 4</a:t>
            </a:r>
            <a:endParaRPr sz="1500">
              <a:solidFill>
                <a:srgbClr val="FFFFFF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500">
              <a:solidFill>
                <a:srgbClr val="FFFFFF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38" name="Google Shape;138;p23"/>
          <p:cNvSpPr txBox="1"/>
          <p:nvPr/>
        </p:nvSpPr>
        <p:spPr>
          <a:xfrm>
            <a:off x="418479" y="2545252"/>
            <a:ext cx="17799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1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Brief description of insight</a:t>
            </a:r>
            <a:endParaRPr sz="11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9" name="Google Shape;139;p23"/>
          <p:cNvSpPr txBox="1"/>
          <p:nvPr/>
        </p:nvSpPr>
        <p:spPr>
          <a:xfrm>
            <a:off x="2526654" y="2545252"/>
            <a:ext cx="17799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1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Brief description of insight</a:t>
            </a:r>
            <a:endParaRPr sz="11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4764579" y="2547877"/>
            <a:ext cx="17799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1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Brief description of insight</a:t>
            </a:r>
            <a:endParaRPr sz="11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1" name="Google Shape;141;p23"/>
          <p:cNvSpPr txBox="1"/>
          <p:nvPr/>
        </p:nvSpPr>
        <p:spPr>
          <a:xfrm>
            <a:off x="7002504" y="2547877"/>
            <a:ext cx="17799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1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Brief description of insight</a:t>
            </a:r>
            <a:endParaRPr sz="11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2" name="Google Shape;142;p23"/>
          <p:cNvSpPr txBox="1"/>
          <p:nvPr/>
        </p:nvSpPr>
        <p:spPr>
          <a:xfrm>
            <a:off x="273625" y="404600"/>
            <a:ext cx="4607100" cy="4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Google Sans"/>
                <a:ea typeface="Google Sans"/>
                <a:cs typeface="Google Sans"/>
                <a:sym typeface="Google Sans"/>
              </a:rPr>
              <a:t>Research insights </a:t>
            </a:r>
            <a:endParaRPr sz="1800"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4"/>
          <p:cNvSpPr/>
          <p:nvPr/>
        </p:nvSpPr>
        <p:spPr>
          <a:xfrm>
            <a:off x="358600" y="1064550"/>
            <a:ext cx="8438100" cy="34302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4"/>
          <p:cNvSpPr txBox="1"/>
          <p:nvPr/>
        </p:nvSpPr>
        <p:spPr>
          <a:xfrm>
            <a:off x="273625" y="404600"/>
            <a:ext cx="5131200" cy="3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Google Sans"/>
                <a:ea typeface="Google Sans"/>
                <a:cs typeface="Google Sans"/>
                <a:sym typeface="Google Sans"/>
              </a:rPr>
              <a:t>Recommendations</a:t>
            </a:r>
            <a:endParaRPr sz="18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49" name="Google Shape;149;p24"/>
          <p:cNvSpPr txBox="1"/>
          <p:nvPr/>
        </p:nvSpPr>
        <p:spPr>
          <a:xfrm>
            <a:off x="486649" y="1252475"/>
            <a:ext cx="6017400" cy="22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Roboto Light"/>
              <a:buChar char="●"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Recommendation 1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Roboto Light"/>
              <a:buChar char="●"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Recommendation 2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Roboto Light"/>
              <a:buChar char="●"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Recommendation 3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5"/>
          <p:cNvSpPr txBox="1"/>
          <p:nvPr/>
        </p:nvSpPr>
        <p:spPr>
          <a:xfrm>
            <a:off x="954116" y="1202218"/>
            <a:ext cx="6110400" cy="210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000000"/>
                </a:solidFill>
                <a:latin typeface="Google Sans"/>
                <a:ea typeface="Google Sans"/>
                <a:cs typeface="Google Sans"/>
                <a:sym typeface="Google Sans"/>
              </a:rPr>
              <a:t>Thank you!</a:t>
            </a:r>
            <a:endParaRPr sz="46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25" y="404600"/>
            <a:ext cx="91440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434343"/>
                </a:solidFill>
                <a:latin typeface="Google Sans"/>
                <a:ea typeface="Google Sans"/>
                <a:cs typeface="Google Sans"/>
                <a:sym typeface="Google Sans"/>
              </a:rPr>
              <a:t>Table of Contents</a:t>
            </a:r>
            <a:endParaRPr b="1" sz="2000">
              <a:solidFill>
                <a:srgbClr val="4343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66" name="Google Shape;66;p15"/>
          <p:cNvSpPr txBox="1"/>
          <p:nvPr/>
        </p:nvSpPr>
        <p:spPr>
          <a:xfrm>
            <a:off x="2416201" y="1434800"/>
            <a:ext cx="4568100" cy="3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4285F4"/>
                </a:solidFill>
                <a:latin typeface="Google Sans"/>
                <a:ea typeface="Google Sans"/>
                <a:cs typeface="Google Sans"/>
                <a:sym typeface="Google Sans"/>
              </a:rPr>
              <a:t>Section 1</a:t>
            </a:r>
            <a:r>
              <a:rPr lang="en" sz="1500">
                <a:solidFill>
                  <a:srgbClr val="434343"/>
                </a:solidFill>
                <a:latin typeface="Google Sans"/>
                <a:ea typeface="Google Sans"/>
                <a:cs typeface="Google Sans"/>
                <a:sym typeface="Google Sans"/>
              </a:rPr>
              <a:t>   Study Details</a:t>
            </a:r>
            <a:endParaRPr sz="1500">
              <a:solidFill>
                <a:srgbClr val="434343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4285F4"/>
                </a:solidFill>
                <a:latin typeface="Google Sans"/>
                <a:ea typeface="Google Sans"/>
                <a:cs typeface="Google Sans"/>
                <a:sym typeface="Google Sans"/>
              </a:rPr>
              <a:t>Section 2</a:t>
            </a:r>
            <a:r>
              <a:rPr lang="en" sz="1500">
                <a:solidFill>
                  <a:srgbClr val="434343"/>
                </a:solidFill>
                <a:latin typeface="Google Sans"/>
                <a:ea typeface="Google Sans"/>
                <a:cs typeface="Google Sans"/>
                <a:sym typeface="Google Sans"/>
              </a:rPr>
              <a:t>   Themes</a:t>
            </a:r>
            <a:endParaRPr sz="1500">
              <a:solidFill>
                <a:srgbClr val="434343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4285F4"/>
                </a:solidFill>
                <a:latin typeface="Google Sans"/>
                <a:ea typeface="Google Sans"/>
                <a:cs typeface="Google Sans"/>
                <a:sym typeface="Google Sans"/>
              </a:rPr>
              <a:t>Section 3</a:t>
            </a:r>
            <a:r>
              <a:rPr lang="en" sz="1500">
                <a:solidFill>
                  <a:srgbClr val="434343"/>
                </a:solidFill>
                <a:latin typeface="Google Sans"/>
                <a:ea typeface="Google Sans"/>
                <a:cs typeface="Google Sans"/>
                <a:sym typeface="Google Sans"/>
              </a:rPr>
              <a:t>   Insights &amp; Recommendations </a:t>
            </a:r>
            <a:endParaRPr sz="1500">
              <a:solidFill>
                <a:srgbClr val="434343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1500">
              <a:solidFill>
                <a:srgbClr val="4285F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285F4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956075" y="1361850"/>
            <a:ext cx="6732000" cy="27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FFFFFF"/>
                </a:solidFill>
                <a:latin typeface="Google Sans"/>
                <a:ea typeface="Google Sans"/>
                <a:cs typeface="Google Sans"/>
                <a:sym typeface="Google Sans"/>
              </a:rPr>
              <a:t>Study Details</a:t>
            </a:r>
            <a:endParaRPr sz="4000">
              <a:solidFill>
                <a:srgbClr val="FFFFFF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/>
        </p:nvSpPr>
        <p:spPr>
          <a:xfrm>
            <a:off x="273625" y="404600"/>
            <a:ext cx="5526600" cy="3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Google Sans"/>
                <a:ea typeface="Google Sans"/>
                <a:cs typeface="Google Sans"/>
                <a:sym typeface="Google Sans"/>
              </a:rPr>
              <a:t>Project Background</a:t>
            </a:r>
            <a:endParaRPr sz="18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/>
          <p:nvPr/>
        </p:nvSpPr>
        <p:spPr>
          <a:xfrm>
            <a:off x="6169938" y="1254500"/>
            <a:ext cx="2723100" cy="33843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8"/>
          <p:cNvSpPr/>
          <p:nvPr/>
        </p:nvSpPr>
        <p:spPr>
          <a:xfrm>
            <a:off x="3257313" y="1254500"/>
            <a:ext cx="2723100" cy="33843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8"/>
          <p:cNvSpPr/>
          <p:nvPr/>
        </p:nvSpPr>
        <p:spPr>
          <a:xfrm>
            <a:off x="344700" y="1254500"/>
            <a:ext cx="2723100" cy="33843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465593" y="1310355"/>
            <a:ext cx="2481300" cy="2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285F4"/>
                </a:solidFill>
                <a:latin typeface="Google Sans"/>
                <a:ea typeface="Google Sans"/>
                <a:cs typeface="Google Sans"/>
                <a:sym typeface="Google Sans"/>
              </a:rPr>
              <a:t>Research Questions</a:t>
            </a:r>
            <a:endParaRPr>
              <a:solidFill>
                <a:srgbClr val="4285F4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285F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85" name="Google Shape;85;p18"/>
          <p:cNvSpPr txBox="1"/>
          <p:nvPr/>
        </p:nvSpPr>
        <p:spPr>
          <a:xfrm>
            <a:off x="455700" y="1839507"/>
            <a:ext cx="2481300" cy="22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Research question 1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Research question 2</a:t>
            </a:r>
            <a:b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</a:b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Research question 3</a:t>
            </a:r>
            <a:b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</a:b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Research question 4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6" name="Google Shape;86;p18"/>
          <p:cNvSpPr txBox="1"/>
          <p:nvPr/>
        </p:nvSpPr>
        <p:spPr>
          <a:xfrm>
            <a:off x="3312598" y="1310355"/>
            <a:ext cx="2481300" cy="2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285F4"/>
                </a:solidFill>
                <a:latin typeface="Google Sans"/>
                <a:ea typeface="Google Sans"/>
                <a:cs typeface="Google Sans"/>
                <a:sym typeface="Google Sans"/>
              </a:rPr>
              <a:t>Participants</a:t>
            </a:r>
            <a:endParaRPr>
              <a:solidFill>
                <a:srgbClr val="4285F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3323346" y="1839507"/>
            <a:ext cx="2481300" cy="22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# participants 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Short overview of participant characteristics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8" name="Google Shape;88;p18"/>
          <p:cNvSpPr txBox="1"/>
          <p:nvPr/>
        </p:nvSpPr>
        <p:spPr>
          <a:xfrm>
            <a:off x="6169923" y="1310355"/>
            <a:ext cx="2481300" cy="2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285F4"/>
                </a:solidFill>
                <a:latin typeface="Google Sans"/>
                <a:ea typeface="Google Sans"/>
                <a:cs typeface="Google Sans"/>
                <a:sym typeface="Google Sans"/>
              </a:rPr>
              <a:t>Methodology</a:t>
            </a:r>
            <a:endParaRPr>
              <a:solidFill>
                <a:srgbClr val="4285F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89" name="Google Shape;89;p18"/>
          <p:cNvSpPr txBox="1"/>
          <p:nvPr/>
        </p:nvSpPr>
        <p:spPr>
          <a:xfrm>
            <a:off x="6180671" y="1839507"/>
            <a:ext cx="2481300" cy="22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# of minutes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Location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Format (e.g,. usability study)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High level procedure (e.g., users were asked to look at a live product or a prototype)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73625" y="404600"/>
            <a:ext cx="1764900" cy="7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Google Sans"/>
                <a:ea typeface="Google Sans"/>
                <a:cs typeface="Google Sans"/>
                <a:sym typeface="Google Sans"/>
              </a:rPr>
              <a:t>Study Details</a:t>
            </a:r>
            <a:endParaRPr sz="18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/>
        </p:nvSpPr>
        <p:spPr>
          <a:xfrm>
            <a:off x="273625" y="404600"/>
            <a:ext cx="5131200" cy="3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Google Sans"/>
                <a:ea typeface="Google Sans"/>
                <a:cs typeface="Google Sans"/>
                <a:sym typeface="Google Sans"/>
              </a:rPr>
              <a:t>Prototype / Design Tested</a:t>
            </a:r>
            <a:endParaRPr sz="18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96" name="Google Shape;96;p19"/>
          <p:cNvSpPr txBox="1"/>
          <p:nvPr/>
        </p:nvSpPr>
        <p:spPr>
          <a:xfrm>
            <a:off x="310725" y="934250"/>
            <a:ext cx="3200400" cy="32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Show a screenshot an include a link to the prototype (if applicable)</a:t>
            </a:r>
            <a:b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</a:br>
            <a:b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</a:br>
            <a:b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</a:b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1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93050" y="1429200"/>
            <a:ext cx="4397275" cy="22851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9"/>
          <p:cNvSpPr/>
          <p:nvPr/>
        </p:nvSpPr>
        <p:spPr>
          <a:xfrm>
            <a:off x="279375" y="4700968"/>
            <a:ext cx="8562900" cy="154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17522" y="0"/>
            <a:ext cx="2616605" cy="51434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956075" y="1361850"/>
            <a:ext cx="6732000" cy="27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Themes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/>
        </p:nvSpPr>
        <p:spPr>
          <a:xfrm>
            <a:off x="273625" y="404600"/>
            <a:ext cx="5131200" cy="3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Google Sans"/>
                <a:ea typeface="Google Sans"/>
                <a:cs typeface="Google Sans"/>
                <a:sym typeface="Google Sans"/>
              </a:rPr>
              <a:t>Theme #1  </a:t>
            </a:r>
            <a:endParaRPr sz="18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10" name="Google Shape;110;p21"/>
          <p:cNvSpPr txBox="1"/>
          <p:nvPr/>
        </p:nvSpPr>
        <p:spPr>
          <a:xfrm>
            <a:off x="273625" y="971350"/>
            <a:ext cx="3585900" cy="32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Supporting evidence from the usability study.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Roboto Light"/>
              <a:buChar char="●"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Bullet point item number one.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Roboto Light"/>
              <a:buChar char="●"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Watch your punctuation and line height, keeping it consistent throughout.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Roboto Light"/>
              <a:buChar char="●"/>
            </a:pPr>
            <a:r>
              <a:rPr lang="en" sz="1300">
                <a:solidFill>
                  <a:srgbClr val="595959"/>
                </a:solidFill>
                <a:latin typeface="Roboto Light"/>
                <a:ea typeface="Roboto Light"/>
                <a:cs typeface="Roboto Light"/>
                <a:sym typeface="Roboto Light"/>
              </a:rPr>
              <a:t>Use visual cues to callout issues users had with any particular element in the prototype (see image to the right)</a:t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4285F4"/>
                </a:solidFill>
                <a:latin typeface="Roboto Light"/>
                <a:ea typeface="Roboto Light"/>
                <a:cs typeface="Roboto Light"/>
                <a:sym typeface="Roboto Light"/>
              </a:rPr>
              <a:t>“User quote from a participant that literally adds the voice of our users and helps build empathy.” (P2)</a:t>
            </a:r>
            <a:endParaRPr sz="1300">
              <a:solidFill>
                <a:srgbClr val="4285F4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1" name="Google Shape;111;p21"/>
          <p:cNvSpPr/>
          <p:nvPr/>
        </p:nvSpPr>
        <p:spPr>
          <a:xfrm>
            <a:off x="6257053" y="3068575"/>
            <a:ext cx="1732800" cy="501600"/>
          </a:xfrm>
          <a:prstGeom prst="rect">
            <a:avLst/>
          </a:prstGeom>
          <a:noFill/>
          <a:ln cap="flat" cmpd="sng" w="28575">
            <a:solidFill>
              <a:srgbClr val="4285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285F4"/>
              </a:solidFill>
            </a:endParaRPr>
          </a:p>
        </p:txBody>
      </p:sp>
      <p:grpSp>
        <p:nvGrpSpPr>
          <p:cNvPr id="112" name="Google Shape;112;p21"/>
          <p:cNvGrpSpPr/>
          <p:nvPr/>
        </p:nvGrpSpPr>
        <p:grpSpPr>
          <a:xfrm>
            <a:off x="6134289" y="2951327"/>
            <a:ext cx="234000" cy="234000"/>
            <a:chOff x="4462947" y="2315504"/>
            <a:chExt cx="234000" cy="234000"/>
          </a:xfrm>
        </p:grpSpPr>
        <p:sp>
          <p:nvSpPr>
            <p:cNvPr id="113" name="Google Shape;113;p21"/>
            <p:cNvSpPr/>
            <p:nvPr/>
          </p:nvSpPr>
          <p:spPr>
            <a:xfrm>
              <a:off x="4504550" y="2364650"/>
              <a:ext cx="165900" cy="1659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/>
            </a:p>
          </p:txBody>
        </p:sp>
        <p:sp>
          <p:nvSpPr>
            <p:cNvPr id="114" name="Google Shape;114;p21"/>
            <p:cNvSpPr txBox="1"/>
            <p:nvPr/>
          </p:nvSpPr>
          <p:spPr>
            <a:xfrm>
              <a:off x="4462947" y="2315504"/>
              <a:ext cx="234000" cy="23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a</a:t>
              </a:r>
              <a:endParaRPr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15" name="Google Shape;115;p21"/>
          <p:cNvSpPr/>
          <p:nvPr/>
        </p:nvSpPr>
        <p:spPr>
          <a:xfrm>
            <a:off x="279375" y="4700968"/>
            <a:ext cx="8562900" cy="154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6" name="Google Shape;11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7522" y="0"/>
            <a:ext cx="2616605" cy="51434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956075" y="1361850"/>
            <a:ext cx="7443000" cy="27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Insights &amp; Recommendations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